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20" r:id="rId3"/>
    <p:sldId id="325" r:id="rId4"/>
    <p:sldId id="402" r:id="rId5"/>
    <p:sldId id="378" r:id="rId6"/>
    <p:sldId id="270" r:id="rId7"/>
    <p:sldId id="265" r:id="rId8"/>
    <p:sldId id="358" r:id="rId9"/>
    <p:sldId id="271" r:id="rId10"/>
    <p:sldId id="272" r:id="rId11"/>
    <p:sldId id="267" r:id="rId12"/>
    <p:sldId id="277" r:id="rId13"/>
    <p:sldId id="361"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8" r:id="rId32"/>
    <p:sldId id="399" r:id="rId33"/>
    <p:sldId id="400" r:id="rId34"/>
    <p:sldId id="401" r:id="rId35"/>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7/17/2023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7/17/2023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7/17/2023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7/17/2023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7/17/2023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7/17/2023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July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BC4B1F66-E829-91ED-598D-D0662C68FC7F}"/>
              </a:ext>
            </a:extLst>
          </p:cNvPr>
          <p:cNvPicPr>
            <a:picLocks noChangeAspect="1"/>
          </p:cNvPicPr>
          <p:nvPr/>
        </p:nvPicPr>
        <p:blipFill>
          <a:blip r:embed="rId2"/>
          <a:stretch>
            <a:fillRect/>
          </a:stretch>
        </p:blipFill>
        <p:spPr>
          <a:xfrm>
            <a:off x="1302427" y="816953"/>
            <a:ext cx="6843943" cy="5119735"/>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4" name="Picture 3">
            <a:extLst>
              <a:ext uri="{FF2B5EF4-FFF2-40B4-BE49-F238E27FC236}">
                <a16:creationId xmlns:a16="http://schemas.microsoft.com/office/drawing/2014/main" id="{4224470D-6495-8D6C-6D62-5E57B33B577E}"/>
              </a:ext>
            </a:extLst>
          </p:cNvPr>
          <p:cNvPicPr>
            <a:picLocks noChangeAspect="1"/>
          </p:cNvPicPr>
          <p:nvPr/>
        </p:nvPicPr>
        <p:blipFill>
          <a:blip r:embed="rId2"/>
          <a:stretch>
            <a:fillRect/>
          </a:stretch>
        </p:blipFill>
        <p:spPr>
          <a:xfrm>
            <a:off x="714375" y="871746"/>
            <a:ext cx="7715250" cy="501015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5" name="Picture 4">
            <a:extLst>
              <a:ext uri="{FF2B5EF4-FFF2-40B4-BE49-F238E27FC236}">
                <a16:creationId xmlns:a16="http://schemas.microsoft.com/office/drawing/2014/main" id="{B42C745F-B0DE-E393-D708-8F43529FFAE2}"/>
              </a:ext>
            </a:extLst>
          </p:cNvPr>
          <p:cNvPicPr>
            <a:picLocks noChangeAspect="1"/>
          </p:cNvPicPr>
          <p:nvPr/>
        </p:nvPicPr>
        <p:blipFill>
          <a:blip r:embed="rId2"/>
          <a:stretch>
            <a:fillRect/>
          </a:stretch>
        </p:blipFill>
        <p:spPr>
          <a:xfrm>
            <a:off x="368300" y="2057400"/>
            <a:ext cx="8407400" cy="23622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CA075B7A-EA42-2D60-F0E4-8DD94D8C96FC}"/>
              </a:ext>
            </a:extLst>
          </p:cNvPr>
          <p:cNvPicPr>
            <a:picLocks noChangeAspect="1"/>
          </p:cNvPicPr>
          <p:nvPr/>
        </p:nvPicPr>
        <p:blipFill>
          <a:blip r:embed="rId2"/>
          <a:stretch>
            <a:fillRect/>
          </a:stretch>
        </p:blipFill>
        <p:spPr>
          <a:xfrm>
            <a:off x="2590800" y="228600"/>
            <a:ext cx="3962400" cy="5927136"/>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3" name="Picture 2">
            <a:extLst>
              <a:ext uri="{FF2B5EF4-FFF2-40B4-BE49-F238E27FC236}">
                <a16:creationId xmlns:a16="http://schemas.microsoft.com/office/drawing/2014/main" id="{7941DCE9-4CEF-4634-A1F6-99D18A4297BC}"/>
              </a:ext>
            </a:extLst>
          </p:cNvPr>
          <p:cNvPicPr>
            <a:picLocks noChangeAspect="1"/>
          </p:cNvPicPr>
          <p:nvPr/>
        </p:nvPicPr>
        <p:blipFill>
          <a:blip r:embed="rId2"/>
          <a:stretch>
            <a:fillRect/>
          </a:stretch>
        </p:blipFill>
        <p:spPr>
          <a:xfrm>
            <a:off x="1830131" y="735970"/>
            <a:ext cx="5483735" cy="5386060"/>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367FB7E5-3EAB-266B-8C37-BC311A652BC0}"/>
              </a:ext>
            </a:extLst>
          </p:cNvPr>
          <p:cNvPicPr>
            <a:picLocks noChangeAspect="1"/>
          </p:cNvPicPr>
          <p:nvPr/>
        </p:nvPicPr>
        <p:blipFill>
          <a:blip r:embed="rId2"/>
          <a:stretch>
            <a:fillRect/>
          </a:stretch>
        </p:blipFill>
        <p:spPr>
          <a:xfrm>
            <a:off x="1400175" y="1210080"/>
            <a:ext cx="6343650" cy="48006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BA9829AC-D030-AEB5-3199-4A1484DD8FAF}"/>
              </a:ext>
            </a:extLst>
          </p:cNvPr>
          <p:cNvPicPr>
            <a:picLocks noChangeAspect="1"/>
          </p:cNvPicPr>
          <p:nvPr/>
        </p:nvPicPr>
        <p:blipFill>
          <a:blip r:embed="rId2"/>
          <a:stretch>
            <a:fillRect/>
          </a:stretch>
        </p:blipFill>
        <p:spPr>
          <a:xfrm>
            <a:off x="2481260" y="1017653"/>
            <a:ext cx="4181475"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18</a:t>
            </a:fld>
            <a:endParaRPr lang="en-US" dirty="0"/>
          </a:p>
        </p:txBody>
      </p:sp>
      <p:pic>
        <p:nvPicPr>
          <p:cNvPr id="4" name="Picture 3">
            <a:extLst>
              <a:ext uri="{FF2B5EF4-FFF2-40B4-BE49-F238E27FC236}">
                <a16:creationId xmlns:a16="http://schemas.microsoft.com/office/drawing/2014/main" id="{73A48FE3-CB17-4162-015A-500541480957}"/>
              </a:ext>
            </a:extLst>
          </p:cNvPr>
          <p:cNvPicPr>
            <a:picLocks noChangeAspect="1"/>
          </p:cNvPicPr>
          <p:nvPr/>
        </p:nvPicPr>
        <p:blipFill>
          <a:blip r:embed="rId2"/>
          <a:stretch>
            <a:fillRect/>
          </a:stretch>
        </p:blipFill>
        <p:spPr>
          <a:xfrm>
            <a:off x="2564892" y="193958"/>
            <a:ext cx="4038600" cy="6007835"/>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4" name="Picture 3">
            <a:extLst>
              <a:ext uri="{FF2B5EF4-FFF2-40B4-BE49-F238E27FC236}">
                <a16:creationId xmlns:a16="http://schemas.microsoft.com/office/drawing/2014/main" id="{118F461A-B29B-3284-E435-875CDDC4F4AE}"/>
              </a:ext>
            </a:extLst>
          </p:cNvPr>
          <p:cNvPicPr>
            <a:picLocks noChangeAspect="1"/>
          </p:cNvPicPr>
          <p:nvPr/>
        </p:nvPicPr>
        <p:blipFill>
          <a:blip r:embed="rId2"/>
          <a:stretch>
            <a:fillRect/>
          </a:stretch>
        </p:blipFill>
        <p:spPr>
          <a:xfrm>
            <a:off x="2393312" y="898639"/>
            <a:ext cx="4829041" cy="5215364"/>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June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A2C9F1BE-BA35-6724-A827-7CCD96FB522B}"/>
              </a:ext>
            </a:extLst>
          </p:cNvPr>
          <p:cNvPicPr>
            <a:picLocks noChangeAspect="1"/>
          </p:cNvPicPr>
          <p:nvPr/>
        </p:nvPicPr>
        <p:blipFill>
          <a:blip r:embed="rId2"/>
          <a:stretch>
            <a:fillRect/>
          </a:stretch>
        </p:blipFill>
        <p:spPr>
          <a:xfrm>
            <a:off x="1595437" y="1241511"/>
            <a:ext cx="5953125" cy="48006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7B74A8B7-CF81-0D36-60A1-CC29E4609E92}"/>
              </a:ext>
            </a:extLst>
          </p:cNvPr>
          <p:cNvPicPr>
            <a:picLocks noChangeAspect="1"/>
          </p:cNvPicPr>
          <p:nvPr/>
        </p:nvPicPr>
        <p:blipFill>
          <a:blip r:embed="rId2"/>
          <a:stretch>
            <a:fillRect/>
          </a:stretch>
        </p:blipFill>
        <p:spPr>
          <a:xfrm>
            <a:off x="2481262" y="1164387"/>
            <a:ext cx="4181475"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2D309800-5397-E089-4C0B-723D1C6E7878}"/>
              </a:ext>
            </a:extLst>
          </p:cNvPr>
          <p:cNvPicPr>
            <a:picLocks noChangeAspect="1"/>
          </p:cNvPicPr>
          <p:nvPr/>
        </p:nvPicPr>
        <p:blipFill>
          <a:blip r:embed="rId2"/>
          <a:stretch>
            <a:fillRect/>
          </a:stretch>
        </p:blipFill>
        <p:spPr>
          <a:xfrm>
            <a:off x="2239438" y="381000"/>
            <a:ext cx="3927508" cy="5610726"/>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6" name="Picture 5">
            <a:extLst>
              <a:ext uri="{FF2B5EF4-FFF2-40B4-BE49-F238E27FC236}">
                <a16:creationId xmlns:a16="http://schemas.microsoft.com/office/drawing/2014/main" id="{218ADDD0-9B51-BDA7-60B7-2369B4C22085}"/>
              </a:ext>
            </a:extLst>
          </p:cNvPr>
          <p:cNvPicPr>
            <a:picLocks noChangeAspect="1"/>
          </p:cNvPicPr>
          <p:nvPr/>
        </p:nvPicPr>
        <p:blipFill>
          <a:blip r:embed="rId2"/>
          <a:stretch>
            <a:fillRect/>
          </a:stretch>
        </p:blipFill>
        <p:spPr>
          <a:xfrm>
            <a:off x="1980626" y="862178"/>
            <a:ext cx="4445132" cy="5133644"/>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24</a:t>
            </a:fld>
            <a:endParaRPr lang="en-US" dirty="0">
              <a:solidFill>
                <a:schemeClr val="tx2"/>
              </a:solidFill>
            </a:endParaRPr>
          </a:p>
        </p:txBody>
      </p:sp>
      <p:pic>
        <p:nvPicPr>
          <p:cNvPr id="6" name="Picture 5">
            <a:extLst>
              <a:ext uri="{FF2B5EF4-FFF2-40B4-BE49-F238E27FC236}">
                <a16:creationId xmlns:a16="http://schemas.microsoft.com/office/drawing/2014/main" id="{6B6C9141-C813-0D4C-F5E7-7B9471085604}"/>
              </a:ext>
            </a:extLst>
          </p:cNvPr>
          <p:cNvPicPr>
            <a:picLocks noChangeAspect="1"/>
          </p:cNvPicPr>
          <p:nvPr/>
        </p:nvPicPr>
        <p:blipFill>
          <a:blip r:embed="rId2"/>
          <a:stretch>
            <a:fillRect/>
          </a:stretch>
        </p:blipFill>
        <p:spPr>
          <a:xfrm>
            <a:off x="1209675" y="1272339"/>
            <a:ext cx="6724650" cy="49911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4" name="Picture 3">
            <a:extLst>
              <a:ext uri="{FF2B5EF4-FFF2-40B4-BE49-F238E27FC236}">
                <a16:creationId xmlns:a16="http://schemas.microsoft.com/office/drawing/2014/main" id="{DB34F927-3EE9-36A0-0047-48EF4CBAF617}"/>
              </a:ext>
            </a:extLst>
          </p:cNvPr>
          <p:cNvPicPr>
            <a:picLocks noChangeAspect="1"/>
          </p:cNvPicPr>
          <p:nvPr/>
        </p:nvPicPr>
        <p:blipFill>
          <a:blip r:embed="rId2"/>
          <a:stretch>
            <a:fillRect/>
          </a:stretch>
        </p:blipFill>
        <p:spPr>
          <a:xfrm>
            <a:off x="2481262" y="1150742"/>
            <a:ext cx="4181475"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id="{0EFF0D28-4901-0DB9-E449-EC910549DA7C}"/>
              </a:ext>
            </a:extLst>
          </p:cNvPr>
          <p:cNvPicPr>
            <a:picLocks noChangeAspect="1"/>
          </p:cNvPicPr>
          <p:nvPr/>
        </p:nvPicPr>
        <p:blipFill>
          <a:blip r:embed="rId2"/>
          <a:stretch>
            <a:fillRect/>
          </a:stretch>
        </p:blipFill>
        <p:spPr>
          <a:xfrm>
            <a:off x="2628900" y="228600"/>
            <a:ext cx="3886200" cy="5829300"/>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1D2ED431-F1E7-822D-ADA9-7AA01EA34B82}"/>
              </a:ext>
            </a:extLst>
          </p:cNvPr>
          <p:cNvPicPr>
            <a:picLocks noChangeAspect="1"/>
          </p:cNvPicPr>
          <p:nvPr/>
        </p:nvPicPr>
        <p:blipFill>
          <a:blip r:embed="rId2"/>
          <a:stretch>
            <a:fillRect/>
          </a:stretch>
        </p:blipFill>
        <p:spPr>
          <a:xfrm>
            <a:off x="1605126" y="887505"/>
            <a:ext cx="5933745" cy="5314288"/>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84B4F78E-77C7-4B8F-314B-D50AEB39906F}"/>
              </a:ext>
            </a:extLst>
          </p:cNvPr>
          <p:cNvPicPr>
            <a:picLocks noChangeAspect="1"/>
          </p:cNvPicPr>
          <p:nvPr/>
        </p:nvPicPr>
        <p:blipFill>
          <a:blip r:embed="rId2"/>
          <a:stretch>
            <a:fillRect/>
          </a:stretch>
        </p:blipFill>
        <p:spPr>
          <a:xfrm>
            <a:off x="1642423" y="1108356"/>
            <a:ext cx="5857875" cy="48006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A22BABEF-E9E8-1084-6C44-F89FC18DC8BE}"/>
              </a:ext>
            </a:extLst>
          </p:cNvPr>
          <p:cNvPicPr>
            <a:picLocks noChangeAspect="1"/>
          </p:cNvPicPr>
          <p:nvPr/>
        </p:nvPicPr>
        <p:blipFill>
          <a:blip r:embed="rId2"/>
          <a:stretch>
            <a:fillRect/>
          </a:stretch>
        </p:blipFill>
        <p:spPr>
          <a:xfrm>
            <a:off x="2481262" y="1182118"/>
            <a:ext cx="4181475"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August 9th, 2023 </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E76EEB3A-D50E-0AF9-7D30-7CCB2E46C031}"/>
              </a:ext>
            </a:extLst>
          </p:cNvPr>
          <p:cNvPicPr>
            <a:picLocks noChangeAspect="1"/>
          </p:cNvPicPr>
          <p:nvPr/>
        </p:nvPicPr>
        <p:blipFill>
          <a:blip r:embed="rId2"/>
          <a:stretch>
            <a:fillRect/>
          </a:stretch>
        </p:blipFill>
        <p:spPr>
          <a:xfrm>
            <a:off x="2815362" y="438871"/>
            <a:ext cx="3513276" cy="5801740"/>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8E3B142D-4052-0014-E394-BD30A6874A16}"/>
              </a:ext>
            </a:extLst>
          </p:cNvPr>
          <p:cNvPicPr>
            <a:picLocks noChangeAspect="1"/>
          </p:cNvPicPr>
          <p:nvPr/>
        </p:nvPicPr>
        <p:blipFill>
          <a:blip r:embed="rId2"/>
          <a:stretch>
            <a:fillRect/>
          </a:stretch>
        </p:blipFill>
        <p:spPr>
          <a:xfrm>
            <a:off x="1829027" y="1285786"/>
            <a:ext cx="5485945" cy="3768461"/>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C4156E89-63C7-BE91-4776-F2C2767A845C}"/>
              </a:ext>
            </a:extLst>
          </p:cNvPr>
          <p:cNvPicPr>
            <a:picLocks noChangeAspect="1"/>
          </p:cNvPicPr>
          <p:nvPr/>
        </p:nvPicPr>
        <p:blipFill>
          <a:blip r:embed="rId2"/>
          <a:stretch>
            <a:fillRect/>
          </a:stretch>
        </p:blipFill>
        <p:spPr>
          <a:xfrm>
            <a:off x="1245679" y="1180075"/>
            <a:ext cx="5915025" cy="48006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60555A1D-DAE7-8134-A2D4-7415DC89854D}"/>
              </a:ext>
            </a:extLst>
          </p:cNvPr>
          <p:cNvPicPr>
            <a:picLocks noChangeAspect="1"/>
          </p:cNvPicPr>
          <p:nvPr/>
        </p:nvPicPr>
        <p:blipFill>
          <a:blip r:embed="rId2"/>
          <a:stretch>
            <a:fillRect/>
          </a:stretch>
        </p:blipFill>
        <p:spPr>
          <a:xfrm>
            <a:off x="2145792" y="1069965"/>
            <a:ext cx="4114800"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34</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89,167 in June 2023, down 1.3% from May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(15,284 postings), </a:t>
            </a:r>
            <a:r>
              <a:rPr lang="en-US" sz="1900" b="1" dirty="0"/>
              <a:t>Retail Trade </a:t>
            </a:r>
            <a:r>
              <a:rPr lang="en-US" sz="1900" dirty="0"/>
              <a:t>(9,136 posting), </a:t>
            </a:r>
            <a:r>
              <a:rPr lang="en-US" sz="1900" b="1" dirty="0"/>
              <a:t>Manufacturing </a:t>
            </a:r>
            <a:r>
              <a:rPr lang="en-US" sz="1900" dirty="0"/>
              <a:t>(7,510 postings), and </a:t>
            </a:r>
            <a:r>
              <a:rPr lang="en-US" sz="1900" b="1" dirty="0"/>
              <a:t> Pro., Sci., &amp; Tech. Services </a:t>
            </a:r>
            <a:r>
              <a:rPr lang="en-US" sz="1900" dirty="0"/>
              <a:t>(5,453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(5,159 postings), </a:t>
            </a:r>
            <a:r>
              <a:rPr lang="en-US" sz="1900" b="1" dirty="0"/>
              <a:t>Retail Salespersons </a:t>
            </a:r>
            <a:r>
              <a:rPr lang="en-US" sz="1900" dirty="0"/>
              <a:t>(3,245 postings),</a:t>
            </a:r>
            <a:r>
              <a:rPr lang="en-US" sz="1900" b="1" dirty="0"/>
              <a:t> Supervisors of Retail Sales Workers </a:t>
            </a:r>
            <a:r>
              <a:rPr lang="en-US" sz="1900" dirty="0"/>
              <a:t>(2,319 postings), and </a:t>
            </a:r>
            <a:r>
              <a:rPr lang="en-US" sz="1900" b="1" dirty="0"/>
              <a:t>Wholes &amp; Manufacturing Sales Representatives </a:t>
            </a:r>
            <a:r>
              <a:rPr lang="en-US" sz="1900" dirty="0"/>
              <a:t>(1,758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DA9D8312-CB69-A839-EED7-A1500F3D0EDA}"/>
              </a:ext>
            </a:extLst>
          </p:cNvPr>
          <p:cNvPicPr>
            <a:picLocks noChangeAspect="1"/>
          </p:cNvPicPr>
          <p:nvPr/>
        </p:nvPicPr>
        <p:blipFill>
          <a:blip r:embed="rId2"/>
          <a:stretch>
            <a:fillRect/>
          </a:stretch>
        </p:blipFill>
        <p:spPr>
          <a:xfrm>
            <a:off x="2005361" y="1406831"/>
            <a:ext cx="5133277" cy="473090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6672A290-E676-651A-C3D9-EA193C156109}"/>
              </a:ext>
            </a:extLst>
          </p:cNvPr>
          <p:cNvPicPr>
            <a:picLocks noChangeAspect="1"/>
          </p:cNvPicPr>
          <p:nvPr/>
        </p:nvPicPr>
        <p:blipFill>
          <a:blip r:embed="rId2"/>
          <a:stretch>
            <a:fillRect/>
          </a:stretch>
        </p:blipFill>
        <p:spPr>
          <a:xfrm>
            <a:off x="762000" y="1114603"/>
            <a:ext cx="7924800" cy="4972050"/>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3" name="Picture 2">
            <a:extLst>
              <a:ext uri="{FF2B5EF4-FFF2-40B4-BE49-F238E27FC236}">
                <a16:creationId xmlns:a16="http://schemas.microsoft.com/office/drawing/2014/main" id="{3D6E2DD9-682C-F330-7B95-CFCED8DDA4AF}"/>
              </a:ext>
            </a:extLst>
          </p:cNvPr>
          <p:cNvPicPr>
            <a:picLocks noChangeAspect="1"/>
          </p:cNvPicPr>
          <p:nvPr/>
        </p:nvPicPr>
        <p:blipFill>
          <a:blip r:embed="rId2"/>
          <a:stretch>
            <a:fillRect/>
          </a:stretch>
        </p:blipFill>
        <p:spPr>
          <a:xfrm>
            <a:off x="297655" y="1295400"/>
            <a:ext cx="8548687" cy="387491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4" name="Picture 3">
            <a:extLst>
              <a:ext uri="{FF2B5EF4-FFF2-40B4-BE49-F238E27FC236}">
                <a16:creationId xmlns:a16="http://schemas.microsoft.com/office/drawing/2014/main" id="{8E02F25F-9114-6A61-5882-E5270D5FC697}"/>
              </a:ext>
            </a:extLst>
          </p:cNvPr>
          <p:cNvPicPr>
            <a:picLocks noChangeAspect="1"/>
          </p:cNvPicPr>
          <p:nvPr/>
        </p:nvPicPr>
        <p:blipFill>
          <a:blip r:embed="rId2"/>
          <a:stretch>
            <a:fillRect/>
          </a:stretch>
        </p:blipFill>
        <p:spPr>
          <a:xfrm>
            <a:off x="2667000" y="438659"/>
            <a:ext cx="3810000" cy="5828329"/>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79705</TotalTime>
  <Words>1286</Words>
  <Application>Microsoft Office PowerPoint</Application>
  <PresentationFormat>On-screen Show (4:3)</PresentationFormat>
  <Paragraphs>164</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1586</cp:revision>
  <cp:lastPrinted>2022-02-18T00:09:43Z</cp:lastPrinted>
  <dcterms:created xsi:type="dcterms:W3CDTF">2016-10-12T17:47:24Z</dcterms:created>
  <dcterms:modified xsi:type="dcterms:W3CDTF">2023-07-17T13:20:37Z</dcterms:modified>
</cp:coreProperties>
</file>